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798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879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837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16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851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288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806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083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4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372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6CCBF3A-D7FB-4B97-8FD5-6FFB20CB1E8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641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3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9E55E-ED7F-4D3A-A82B-1B5AD3EFA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5334" y="4434347"/>
            <a:ext cx="5641331" cy="82246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PK" sz="6000" dirty="0">
                <a:latin typeface="Bebas Neue" panose="020B0000000000000000" pitchFamily="34" charset="0"/>
              </a:rPr>
              <a:t>Parallel SOSP &amp; MOSP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D4FD8-B384-4F38-AA72-200282D35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9884" y="5256812"/>
            <a:ext cx="9712229" cy="696351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PK" dirty="0">
                <a:latin typeface="Gilroy Light" panose="00000400000000000000" pitchFamily="50" charset="0"/>
              </a:rPr>
              <a:t>Efficient parallel algorithms for updating single and multi-objective shortest paths in dynamic networks with edge changes</a:t>
            </a:r>
          </a:p>
          <a:p>
            <a:endParaRPr lang="en-PK" dirty="0">
              <a:latin typeface="Gilroy Light" panose="000004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83240-8899-499E-0837-6D7125BAD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4" b="65324"/>
          <a:stretch/>
        </p:blipFill>
        <p:spPr>
          <a:xfrm>
            <a:off x="0" y="1"/>
            <a:ext cx="12192000" cy="43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98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F00685-8FD8-4F37-BB7A-4B57337FDBD9}"/>
              </a:ext>
            </a:extLst>
          </p:cNvPr>
          <p:cNvSpPr/>
          <p:nvPr/>
        </p:nvSpPr>
        <p:spPr>
          <a:xfrm>
            <a:off x="875070" y="1582340"/>
            <a:ext cx="52209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K" dirty="0">
                <a:latin typeface="Gilroy Light" panose="00000400000000000000" pitchFamily="50" charset="0"/>
              </a:rPr>
              <a:t>The paper presents a pioneering approach to updating SOSP and MOSP in large dynamic networks, addressing a critical gap in parallel algorithms for dynamic MOSP.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K" dirty="0">
                <a:latin typeface="Gilroy Light" panose="00000400000000000000" pitchFamily="50" charset="0"/>
              </a:rPr>
              <a:t>The proposed algorithms are efficient, scalable, and theoretically sound, with practical applications in transportation, communication, and delivery systems.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K" dirty="0">
                <a:latin typeface="Gilroy Light" panose="00000400000000000000" pitchFamily="50" charset="0"/>
              </a:rPr>
              <a:t>The shared-memory implementation demonstrates significant performance gains, and future extensions to distributed systems and edge deletions promise further advancements.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5D2C7B-C80F-40B2-9491-32D330F101A0}"/>
              </a:ext>
            </a:extLst>
          </p:cNvPr>
          <p:cNvSpPr/>
          <p:nvPr/>
        </p:nvSpPr>
        <p:spPr>
          <a:xfrm>
            <a:off x="875070" y="589624"/>
            <a:ext cx="20986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K" sz="4000" dirty="0">
                <a:latin typeface="Bebas Neue" panose="020B0000000000000000" pitchFamily="34" charset="0"/>
              </a:rPr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DEDE5-7184-40CB-BB15-F4450A0C2C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0" r="32430"/>
          <a:stretch/>
        </p:blipFill>
        <p:spPr>
          <a:xfrm>
            <a:off x="7056834" y="-1"/>
            <a:ext cx="5135166" cy="61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20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354D61-8F50-405D-ABF3-632908A75F4B}"/>
              </a:ext>
            </a:extLst>
          </p:cNvPr>
          <p:cNvSpPr txBox="1"/>
          <p:nvPr/>
        </p:nvSpPr>
        <p:spPr>
          <a:xfrm>
            <a:off x="4326193" y="315843"/>
            <a:ext cx="3539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4000" dirty="0">
                <a:latin typeface="Bebas Neue" panose="020B0000000000000000" pitchFamily="34" charset="0"/>
              </a:rPr>
              <a:t>Problem Addressed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67790-C3CA-48F7-BAD3-951FF536B6E2}"/>
              </a:ext>
            </a:extLst>
          </p:cNvPr>
          <p:cNvSpPr txBox="1"/>
          <p:nvPr/>
        </p:nvSpPr>
        <p:spPr>
          <a:xfrm>
            <a:off x="501444" y="1302798"/>
            <a:ext cx="62533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PK" sz="1600" b="1" dirty="0">
                <a:latin typeface="Gilroy ExtraBold" panose="00000900000000000000" pitchFamily="50" charset="0"/>
              </a:rPr>
              <a:t>Dynamic Networks</a:t>
            </a:r>
            <a:r>
              <a:rPr lang="en-PK" sz="1600" dirty="0">
                <a:latin typeface="Gilroy ExtraBold" panose="00000900000000000000" pitchFamily="50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Networks with frequent topology changes (e.g., edge additions).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Applications: Road, social, communication, and drone networks.</a:t>
            </a:r>
          </a:p>
          <a:p>
            <a:pPr lvl="0"/>
            <a:r>
              <a:rPr lang="en-PK" sz="1600" b="1" dirty="0">
                <a:latin typeface="Gilroy ExtraBold" panose="00000900000000000000" pitchFamily="50" charset="0"/>
              </a:rPr>
              <a:t>Shortest Path Challenges</a:t>
            </a:r>
            <a:r>
              <a:rPr lang="en-PK" sz="1600" dirty="0">
                <a:latin typeface="Gilroy ExtraBold" panose="00000900000000000000" pitchFamily="50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b="1" dirty="0">
                <a:latin typeface="Gilroy Light" panose="00000400000000000000" pitchFamily="50" charset="0"/>
              </a:rPr>
              <a:t>SOSP</a:t>
            </a:r>
            <a:r>
              <a:rPr lang="en-PK" sz="1600" dirty="0">
                <a:latin typeface="Gilroy Light" panose="00000400000000000000" pitchFamily="50" charset="0"/>
              </a:rPr>
              <a:t>: Finds minimal-weight path for one objective.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b="1" dirty="0">
                <a:latin typeface="Gilroy Light" panose="00000400000000000000" pitchFamily="50" charset="0"/>
              </a:rPr>
              <a:t>MOSP</a:t>
            </a:r>
            <a:r>
              <a:rPr lang="en-PK" sz="1600" dirty="0">
                <a:latin typeface="Gilroy Light" panose="00000400000000000000" pitchFamily="50" charset="0"/>
              </a:rPr>
              <a:t>: Balances multiple conflicting objectives.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Recomputing paths after changes is costly; MOSP is complex.</a:t>
            </a:r>
          </a:p>
          <a:p>
            <a:pPr lvl="0"/>
            <a:r>
              <a:rPr lang="en-PK" sz="1600" b="1" dirty="0">
                <a:latin typeface="Gilroy ExtraBold" panose="00000900000000000000" pitchFamily="50" charset="0"/>
              </a:rPr>
              <a:t>Objective</a:t>
            </a:r>
            <a:r>
              <a:rPr lang="en-PK" sz="1600" dirty="0">
                <a:latin typeface="Gilroy ExtraBold" panose="00000900000000000000" pitchFamily="50" charset="0"/>
              </a:rPr>
              <a:t>:</a:t>
            </a:r>
            <a:endParaRPr lang="en-US" sz="1600" dirty="0">
              <a:latin typeface="Gilroy ExtraBold" panose="00000900000000000000" pitchFamily="50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Develop parallel algorithms to update SOSP efficiently</a:t>
            </a:r>
            <a:r>
              <a:rPr lang="en-US" sz="1600" dirty="0">
                <a:latin typeface="Gilroy Light" panose="00000400000000000000" pitchFamily="50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Create heuristic for single MOSP update in large graphs</a:t>
            </a:r>
            <a:endParaRPr lang="en-US" sz="1600" dirty="0">
              <a:latin typeface="Gilroy Light" panose="00000400000000000000" pitchFamily="50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Ensure scalability and practicality via shared-memory parallelism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D58C54-867B-4830-A1A8-D04DDEB63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894" y="216328"/>
            <a:ext cx="5365918" cy="536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77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56A9D5-E7FD-4067-A889-56D6BF0BADB2}"/>
              </a:ext>
            </a:extLst>
          </p:cNvPr>
          <p:cNvSpPr/>
          <p:nvPr/>
        </p:nvSpPr>
        <p:spPr>
          <a:xfrm>
            <a:off x="374654" y="1125619"/>
            <a:ext cx="69541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PK" sz="1600" b="1" dirty="0"/>
              <a:t>Graph Representation</a:t>
            </a:r>
            <a:r>
              <a:rPr lang="en-PK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/>
              <a:t>Directed graph with vertices and edges.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b="1" dirty="0"/>
              <a:t>SOSP</a:t>
            </a:r>
            <a:r>
              <a:rPr lang="en-PK" sz="1600" dirty="0"/>
              <a:t>: Edges have a single weight (e.g., distance).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b="1" dirty="0"/>
              <a:t>MOSP</a:t>
            </a:r>
            <a:r>
              <a:rPr lang="en-PK" sz="1600" dirty="0"/>
              <a:t>: Edges have multiple weights (e.g., time, fuel).</a:t>
            </a:r>
          </a:p>
          <a:p>
            <a:pPr lvl="0"/>
            <a:r>
              <a:rPr lang="en-PK" sz="1600" b="1" dirty="0"/>
              <a:t>Single-objective Shortest Path (SOSP)</a:t>
            </a:r>
            <a:r>
              <a:rPr lang="en-PK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/>
              <a:t>Finds shortest paths from a source for one objective.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/>
              <a:t>Produces a tree of shortest paths.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/>
              <a:t>Updates paths incrementally in dynamic networks.</a:t>
            </a:r>
          </a:p>
          <a:p>
            <a:pPr lvl="0"/>
            <a:r>
              <a:rPr lang="en-PK" sz="1600" b="1" dirty="0"/>
              <a:t>Multi-objective Shortest Path (MOSP)</a:t>
            </a:r>
            <a:r>
              <a:rPr lang="en-PK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/>
              <a:t>Optimizes multiple objectives, producing paths where no objective can improve without worsening another.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/>
              <a:t>Labels vertices with sets of optimal paths from different parents.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/>
              <a:t>Filters out suboptimal paths dominated by others.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/>
              <a:t>Combines single-objective paths into a unified graph for balanced optimization.</a:t>
            </a:r>
          </a:p>
          <a:p>
            <a:pPr lvl="0"/>
            <a:r>
              <a:rPr lang="en-PK" sz="1600" b="1" dirty="0"/>
              <a:t>Dynamic Networks</a:t>
            </a:r>
            <a:r>
              <a:rPr lang="en-PK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/>
              <a:t>Networks with changing topology, focusing on edge additions.</a:t>
            </a:r>
            <a:r>
              <a:rPr lang="en-US" sz="1600" dirty="0"/>
              <a:t>	</a:t>
            </a:r>
            <a:endParaRPr lang="en-PK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/>
              <a:t>Aim: Update shortest paths efficiently without </a:t>
            </a:r>
            <a:r>
              <a:rPr lang="en-PK" sz="1600" dirty="0" err="1"/>
              <a:t>recomputation</a:t>
            </a:r>
            <a:endParaRPr lang="en-PK" sz="1600" dirty="0">
              <a:latin typeface="Gilroy Light" panose="000004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0978C8-C902-4BD8-BFA9-16B4EE4D3347}"/>
              </a:ext>
            </a:extLst>
          </p:cNvPr>
          <p:cNvSpPr/>
          <p:nvPr/>
        </p:nvSpPr>
        <p:spPr>
          <a:xfrm>
            <a:off x="3804143" y="417733"/>
            <a:ext cx="45837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K" sz="4000" dirty="0">
                <a:latin typeface="Bebas Neue" panose="020B0000000000000000" pitchFamily="34" charset="0"/>
              </a:rPr>
              <a:t>Theoretical Key Concepts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70C5FF-E485-4AC0-963C-F37030309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562" y="450697"/>
            <a:ext cx="5076968" cy="507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94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02C32-BCB8-46EE-AF03-D75BA713A998}"/>
              </a:ext>
            </a:extLst>
          </p:cNvPr>
          <p:cNvSpPr/>
          <p:nvPr/>
        </p:nvSpPr>
        <p:spPr>
          <a:xfrm>
            <a:off x="520873" y="1905506"/>
            <a:ext cx="1127079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PK" sz="1600" b="1" dirty="0">
                <a:latin typeface="Gilroy ExtraBold" panose="00000900000000000000" pitchFamily="50" charset="0"/>
              </a:rPr>
              <a:t>SOSP Update (Algorithm 1)</a:t>
            </a:r>
            <a:r>
              <a:rPr lang="en-PK" sz="1600" dirty="0">
                <a:latin typeface="Gilroy ExtraBold" panose="00000900000000000000" pitchFamily="50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b="1" dirty="0">
                <a:latin typeface="Gilroy ExtraBold" panose="00000900000000000000" pitchFamily="50" charset="0"/>
              </a:rPr>
              <a:t>Purpose</a:t>
            </a:r>
            <a:r>
              <a:rPr lang="en-PK" sz="1600" dirty="0">
                <a:latin typeface="Gilroy ExtraBold" panose="00000900000000000000" pitchFamily="50" charset="0"/>
              </a:rPr>
              <a:t>:</a:t>
            </a:r>
            <a:r>
              <a:rPr lang="en-PK" sz="1600" dirty="0">
                <a:latin typeface="Gilroy Light" panose="00000400000000000000" pitchFamily="50" charset="0"/>
              </a:rPr>
              <a:t> Efficiently updates the single-objective shortest path tree in dynamic networks with edge insertions.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b="1" dirty="0">
                <a:latin typeface="Gilroy ExtraBold" panose="00000900000000000000" pitchFamily="50" charset="0"/>
              </a:rPr>
              <a:t>Features</a:t>
            </a:r>
            <a:r>
              <a:rPr lang="en-PK" sz="1600" dirty="0">
                <a:latin typeface="Gilroy ExtraBold" panose="00000900000000000000" pitchFamily="50" charset="0"/>
              </a:rPr>
              <a:t>:</a:t>
            </a:r>
            <a:r>
              <a:rPr lang="en-PK" sz="1600" dirty="0">
                <a:latin typeface="Gilroy Light" panose="00000400000000000000" pitchFamily="50" charset="0"/>
              </a:rPr>
              <a:t> Eliminates race conditions via grouping, enhances scalability with parallel processing, reduces iteration compared to prior methods.</a:t>
            </a:r>
          </a:p>
          <a:p>
            <a:pPr lvl="0"/>
            <a:r>
              <a:rPr lang="en-PK" sz="1600" b="1" dirty="0">
                <a:latin typeface="Gilroy ExtraBold" panose="00000900000000000000" pitchFamily="50" charset="0"/>
              </a:rPr>
              <a:t>MOSP Update (Algorithm 2)</a:t>
            </a:r>
            <a:r>
              <a:rPr lang="en-PK" sz="1600" dirty="0">
                <a:latin typeface="Gilroy ExtraBold" panose="00000900000000000000" pitchFamily="50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ExtraBold" panose="00000900000000000000" pitchFamily="50" charset="0"/>
              </a:rPr>
              <a:t>Purpose:</a:t>
            </a:r>
            <a:r>
              <a:rPr lang="en-PK" sz="1600" dirty="0">
                <a:latin typeface="Gilroy Light" panose="00000400000000000000" pitchFamily="50" charset="0"/>
              </a:rPr>
              <a:t> Heuristically updates a single multi-objective shortest path, balancing multiple objectives..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ExtraBold" panose="00000900000000000000" pitchFamily="50" charset="0"/>
              </a:rPr>
              <a:t>Features: </a:t>
            </a:r>
            <a:r>
              <a:rPr lang="en-PK" sz="1600" dirty="0">
                <a:latin typeface="Gilroy Light" panose="00000400000000000000" pitchFamily="50" charset="0"/>
              </a:rPr>
              <a:t>Converts NP-hard MOSP problem to a tractable SOSP problem, customizable for objective priorities.</a:t>
            </a:r>
          </a:p>
          <a:p>
            <a:pPr lvl="0"/>
            <a:r>
              <a:rPr lang="en-PK" sz="1600" dirty="0">
                <a:latin typeface="Gilroy ExtraBold" panose="00000900000000000000" pitchFamily="50" charset="0"/>
              </a:rPr>
              <a:t>Theoretical Foundations: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b="1" dirty="0">
                <a:latin typeface="Gilroy ExtraBold" panose="00000900000000000000" pitchFamily="50" charset="0"/>
              </a:rPr>
              <a:t>Theorem 1</a:t>
            </a:r>
            <a:r>
              <a:rPr lang="en-PK" sz="1600" dirty="0">
                <a:latin typeface="Gilroy ExtraBold" panose="00000900000000000000" pitchFamily="50" charset="0"/>
              </a:rPr>
              <a:t>: </a:t>
            </a:r>
            <a:r>
              <a:rPr lang="en-PK" sz="1600" dirty="0">
                <a:latin typeface="Gilroy Light" panose="00000400000000000000" pitchFamily="50" charset="0"/>
              </a:rPr>
              <a:t>Combined graph approach ensures Pareto-optimal MOSP under unique SOSP trees.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b="1" dirty="0">
                <a:latin typeface="Gilroy ExtraBold" panose="00000900000000000000" pitchFamily="50" charset="0"/>
              </a:rPr>
              <a:t>Lemma 2</a:t>
            </a:r>
            <a:r>
              <a:rPr lang="en-PK" sz="1600" dirty="0">
                <a:latin typeface="Gilroy ExtraBold" panose="00000900000000000000" pitchFamily="50" charset="0"/>
              </a:rPr>
              <a:t>: </a:t>
            </a:r>
            <a:r>
              <a:rPr lang="en-PK" sz="1600" dirty="0">
                <a:latin typeface="Gilroy Light" panose="00000400000000000000" pitchFamily="50" charset="0"/>
              </a:rPr>
              <a:t>Paths in SOSP trees are </a:t>
            </a:r>
            <a:r>
              <a:rPr lang="en-PK" sz="1600" dirty="0" err="1">
                <a:latin typeface="Gilroy Light" panose="00000400000000000000" pitchFamily="50" charset="0"/>
              </a:rPr>
              <a:t>subpaths</a:t>
            </a:r>
            <a:r>
              <a:rPr lang="en-PK" sz="1600" dirty="0">
                <a:latin typeface="Gilroy Light" panose="00000400000000000000" pitchFamily="50" charset="0"/>
              </a:rPr>
              <a:t> of Pareto-optimal </a:t>
            </a:r>
            <a:r>
              <a:rPr lang="en-PK" sz="1600" dirty="0" err="1">
                <a:latin typeface="Gilroy Light" panose="00000400000000000000" pitchFamily="50" charset="0"/>
              </a:rPr>
              <a:t>MOSPs</a:t>
            </a:r>
            <a:r>
              <a:rPr lang="en-PK" sz="1600" dirty="0">
                <a:latin typeface="Gilroy Light" panose="00000400000000000000" pitchFamily="50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b="1" dirty="0">
                <a:latin typeface="Gilroy ExtraBold" panose="00000900000000000000" pitchFamily="50" charset="0"/>
              </a:rPr>
              <a:t>Theorem 3</a:t>
            </a:r>
            <a:r>
              <a:rPr lang="en-PK" sz="1600" dirty="0">
                <a:latin typeface="Gilroy ExtraBold" panose="00000900000000000000" pitchFamily="50" charset="0"/>
              </a:rPr>
              <a:t>: </a:t>
            </a:r>
            <a:r>
              <a:rPr lang="en-PK" sz="1600" dirty="0">
                <a:latin typeface="Gilroy Light" panose="00000400000000000000" pitchFamily="50" charset="0"/>
              </a:rPr>
              <a:t>Guarantees a Pareto-optimal MOSP in updated dynamic graphs with unique SOSP trees.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C2753F-776B-4F33-8F2C-18CEFE61C438}"/>
              </a:ext>
            </a:extLst>
          </p:cNvPr>
          <p:cNvSpPr/>
          <p:nvPr/>
        </p:nvSpPr>
        <p:spPr>
          <a:xfrm>
            <a:off x="4386237" y="831180"/>
            <a:ext cx="34195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K" sz="4000" dirty="0">
                <a:latin typeface="Bebas Neue" panose="020B0000000000000000" pitchFamily="34" charset="0"/>
              </a:rPr>
              <a:t>Update Algorithms</a:t>
            </a:r>
          </a:p>
        </p:txBody>
      </p:sp>
    </p:spTree>
    <p:extLst>
      <p:ext uri="{BB962C8B-B14F-4D97-AF65-F5344CB8AC3E}">
        <p14:creationId xmlns:p14="http://schemas.microsoft.com/office/powerpoint/2010/main" val="3953152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38EE17-796B-41D1-A977-06DCD4F03A7C}"/>
              </a:ext>
            </a:extLst>
          </p:cNvPr>
          <p:cNvSpPr/>
          <p:nvPr/>
        </p:nvSpPr>
        <p:spPr>
          <a:xfrm>
            <a:off x="520874" y="1371625"/>
            <a:ext cx="69581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PK" sz="1600" b="1" dirty="0">
                <a:latin typeface="Gilroy ExtraBold" panose="00000900000000000000" pitchFamily="50" charset="0"/>
              </a:rPr>
              <a:t>Environment</a:t>
            </a:r>
            <a:r>
              <a:rPr lang="en-PK" sz="1600" dirty="0">
                <a:latin typeface="Gilroy ExtraBold" panose="00000900000000000000" pitchFamily="50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C++ with OpenMP for shared-memory parallelism.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Dual 32-core CPUs, 64 GB RAM.</a:t>
            </a:r>
          </a:p>
          <a:p>
            <a:pPr lvl="0"/>
            <a:r>
              <a:rPr lang="en-PK" sz="1600" b="1" dirty="0">
                <a:latin typeface="Gilroy ExtraBold" panose="00000900000000000000" pitchFamily="50" charset="0"/>
              </a:rPr>
              <a:t>Data Structures</a:t>
            </a:r>
            <a:r>
              <a:rPr lang="en-PK" sz="1600" dirty="0">
                <a:latin typeface="Gilroy ExtraBold" panose="00000900000000000000" pitchFamily="50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Graph stored as adjacency list.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Changed edges track endpoints and status.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SOSP tree holds parent-child links and distances.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Affected vertices flagged during updates.</a:t>
            </a:r>
          </a:p>
          <a:p>
            <a:pPr lvl="0"/>
            <a:r>
              <a:rPr lang="en-PK" sz="1600" b="1" dirty="0">
                <a:latin typeface="Gilroy ExtraBold" panose="00000900000000000000" pitchFamily="50" charset="0"/>
              </a:rPr>
              <a:t>Parallelization</a:t>
            </a:r>
            <a:r>
              <a:rPr lang="en-PK" sz="1600" dirty="0">
                <a:latin typeface="Gilroy ExtraBold" panose="00000900000000000000" pitchFamily="50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b="1" dirty="0">
                <a:latin typeface="Gilroy Light" panose="00000400000000000000" pitchFamily="50" charset="0"/>
              </a:rPr>
              <a:t>SOSP</a:t>
            </a:r>
            <a:r>
              <a:rPr lang="en-PK" sz="1600" dirty="0">
                <a:latin typeface="Gilroy Light" panose="00000400000000000000" pitchFamily="50" charset="0"/>
              </a:rPr>
              <a:t>: Parallel edge groups and </a:t>
            </a:r>
            <a:r>
              <a:rPr lang="en-PK" sz="1600" dirty="0" err="1">
                <a:latin typeface="Gilroy Light" panose="00000400000000000000" pitchFamily="50" charset="0"/>
              </a:rPr>
              <a:t>neighbor</a:t>
            </a:r>
            <a:r>
              <a:rPr lang="en-PK" sz="1600" dirty="0">
                <a:latin typeface="Gilroy Light" panose="00000400000000000000" pitchFamily="50" charset="0"/>
              </a:rPr>
              <a:t> updates, dynamic thread scheduling.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b="1" dirty="0">
                <a:latin typeface="Gilroy Light" panose="00000400000000000000" pitchFamily="50" charset="0"/>
              </a:rPr>
              <a:t>MOSP</a:t>
            </a:r>
            <a:r>
              <a:rPr lang="en-PK" sz="1600" dirty="0">
                <a:latin typeface="Gilroy Light" panose="00000400000000000000" pitchFamily="50" charset="0"/>
              </a:rPr>
              <a:t>: Sequential SOSP tree updates, parallel combined graph creation, and shortest path computation.</a:t>
            </a:r>
          </a:p>
          <a:p>
            <a:pPr lvl="0"/>
            <a:r>
              <a:rPr lang="en-PK" sz="1600" b="1" dirty="0">
                <a:latin typeface="Gilroy ExtraBold" panose="00000900000000000000" pitchFamily="50" charset="0"/>
              </a:rPr>
              <a:t>Optimizations</a:t>
            </a:r>
            <a:r>
              <a:rPr lang="en-PK" sz="1600" dirty="0">
                <a:latin typeface="Gilroy ExtraBold" panose="00000900000000000000" pitchFamily="50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Edge grouping minimizes iterations.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Efficient edge collection using tree relationships.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D64CA-868F-4237-AE5B-80AF5316B44F}"/>
              </a:ext>
            </a:extLst>
          </p:cNvPr>
          <p:cNvSpPr/>
          <p:nvPr/>
        </p:nvSpPr>
        <p:spPr>
          <a:xfrm>
            <a:off x="3808354" y="331870"/>
            <a:ext cx="45752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PK" sz="4000" dirty="0">
                <a:latin typeface="Bebas Neue" panose="020B0000000000000000" pitchFamily="34" charset="0"/>
              </a:rPr>
              <a:t>Implementation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3F886-7119-4763-9455-8D6CB9877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02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23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677761-5B18-4AFF-9508-741A7B90DA14}"/>
              </a:ext>
            </a:extLst>
          </p:cNvPr>
          <p:cNvSpPr/>
          <p:nvPr/>
        </p:nvSpPr>
        <p:spPr>
          <a:xfrm>
            <a:off x="425340" y="1413063"/>
            <a:ext cx="799533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PK" sz="1600" b="1" dirty="0">
                <a:latin typeface="Gilroy ExtraBold" panose="00000900000000000000" pitchFamily="50" charset="0"/>
              </a:rPr>
              <a:t>Experimental Setup</a:t>
            </a:r>
            <a:r>
              <a:rPr lang="en-PK" sz="1600" dirty="0">
                <a:latin typeface="Gilroy ExtraBold" panose="00000900000000000000" pitchFamily="50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Datasets: Large road networks and random geometric graphs.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Dynamic Changes: Batches of edge insertions.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Metrics: Focus on execution time and scalability.</a:t>
            </a:r>
          </a:p>
          <a:p>
            <a:pPr lvl="0"/>
            <a:r>
              <a:rPr lang="en-PK" sz="1600" b="1" dirty="0">
                <a:latin typeface="Gilroy ExtraBold" panose="00000900000000000000" pitchFamily="50" charset="0"/>
              </a:rPr>
              <a:t>Scalability Analysis</a:t>
            </a:r>
            <a:r>
              <a:rPr lang="en-PK" sz="1600" dirty="0">
                <a:latin typeface="Gilroy ExtraBold" panose="00000900000000000000" pitchFamily="50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Increasing parallel threads reduces execution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Sparse, large graphs scale better due to lower contention.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Smaller graphs with many edge changes face scalability limits.</a:t>
            </a:r>
          </a:p>
          <a:p>
            <a:pPr lvl="0"/>
            <a:r>
              <a:rPr lang="en-PK" sz="1600" b="1" dirty="0">
                <a:latin typeface="Gilroy ExtraBold" panose="00000900000000000000" pitchFamily="50" charset="0"/>
              </a:rPr>
              <a:t>Time Breakdown</a:t>
            </a:r>
            <a:r>
              <a:rPr lang="en-PK" sz="1600" dirty="0">
                <a:latin typeface="Gilroy ExtraBold" panose="00000900000000000000" pitchFamily="50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SOSP updates consume most execution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Combined graph creation is fast.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Shortest path computation in combined graph takes minimal time.</a:t>
            </a:r>
          </a:p>
          <a:p>
            <a:pPr lvl="0"/>
            <a:r>
              <a:rPr lang="en-PK" sz="1600" b="1" dirty="0">
                <a:latin typeface="Gilroy ExtraBold" panose="00000900000000000000" pitchFamily="50" charset="0"/>
              </a:rPr>
              <a:t>Observations</a:t>
            </a:r>
            <a:r>
              <a:rPr lang="en-PK" sz="1600" dirty="0">
                <a:latin typeface="Gilroy ExtraBold" panose="00000900000000000000" pitchFamily="50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No prior parallel MOSP update algorithms for dynamic networks.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Sparse graphs outperform denser ones.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Optimizing SOSP updates is key to MOSP performance.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42CDAE-F2FD-486C-9142-740D3770207A}"/>
              </a:ext>
            </a:extLst>
          </p:cNvPr>
          <p:cNvSpPr/>
          <p:nvPr/>
        </p:nvSpPr>
        <p:spPr>
          <a:xfrm>
            <a:off x="3042119" y="476926"/>
            <a:ext cx="61077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PK" sz="4000" dirty="0">
                <a:latin typeface="Bebas Neue" panose="020B0000000000000000" pitchFamily="34" charset="0"/>
              </a:rPr>
              <a:t>Performance Evaluation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3E6B68-B02D-4809-9E7F-5A1FF0E4C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4007" y1="45171" x2="64007" y2="45171"/>
                        <a14:foregroundMark x1="59208" y1="54109" x2="59208" y2="54109"/>
                        <a14:foregroundMark x1="41332" y1="62088" x2="41332" y2="62088"/>
                        <a14:foregroundMark x1="71566" y1="55729" x2="71566" y2="55729"/>
                        <a14:foregroundMark x1="56809" y1="41812" x2="56809" y2="41812"/>
                        <a14:foregroundMark x1="36953" y1="36233" x2="36953" y2="36233"/>
                        <a14:foregroundMark x1="39112" y1="36773" x2="39112" y2="36773"/>
                        <a14:foregroundMark x1="34073" y1="40192" x2="34073" y2="40192"/>
                        <a14:foregroundMark x1="35213" y1="61308" x2="35213" y2="61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956" y="476926"/>
            <a:ext cx="6130415" cy="613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32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EAF719-70DF-4888-9C4C-6D1D6F800CDC}"/>
              </a:ext>
            </a:extLst>
          </p:cNvPr>
          <p:cNvSpPr/>
          <p:nvPr/>
        </p:nvSpPr>
        <p:spPr>
          <a:xfrm>
            <a:off x="372586" y="1536174"/>
            <a:ext cx="782671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PK" sz="1600" b="1" dirty="0">
                <a:latin typeface="Gilroy ExtraBold" panose="00000900000000000000" pitchFamily="50" charset="0"/>
              </a:rPr>
              <a:t>Multi-objective Shortest Path</a:t>
            </a:r>
            <a:r>
              <a:rPr lang="en-PK" sz="1600" dirty="0">
                <a:latin typeface="Gilroy ExtraBold" panose="00000900000000000000" pitchFamily="50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Early bi-objective methods evolved to include Pareto optimality.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Label-setting and heuristic-based algorithms explored, but computationally heavy.</a:t>
            </a:r>
          </a:p>
          <a:p>
            <a:pPr lvl="0"/>
            <a:r>
              <a:rPr lang="en-PK" sz="1600" b="1" dirty="0">
                <a:latin typeface="Gilroy ExtraBold" panose="00000900000000000000" pitchFamily="50" charset="0"/>
              </a:rPr>
              <a:t>Parallel SOSP</a:t>
            </a:r>
            <a:r>
              <a:rPr lang="en-PK" sz="1600" dirty="0">
                <a:latin typeface="Gilroy ExtraBold" panose="00000900000000000000" pitchFamily="50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Parallelized classic algorithms and GPU-based solutions exist.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Dynamic updates focus on single objectives, not multi-objective.</a:t>
            </a:r>
          </a:p>
          <a:p>
            <a:pPr lvl="0"/>
            <a:r>
              <a:rPr lang="en-PK" sz="1600" b="1" dirty="0">
                <a:latin typeface="Gilroy ExtraBold" panose="00000900000000000000" pitchFamily="50" charset="0"/>
              </a:rPr>
              <a:t>MOSP in Dynamic Networks</a:t>
            </a:r>
            <a:r>
              <a:rPr lang="en-PK" sz="1600" dirty="0">
                <a:latin typeface="Gilroy ExtraBold" panose="00000900000000000000" pitchFamily="50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Adapted traditional algorithms for dynamic changes.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Addressed transportation and non-standard weights, but not parallelized.</a:t>
            </a:r>
          </a:p>
          <a:p>
            <a:pPr lvl="0"/>
            <a:r>
              <a:rPr lang="en-PK" sz="1600" b="1" dirty="0">
                <a:latin typeface="Gilroy ExtraBold" panose="00000900000000000000" pitchFamily="50" charset="0"/>
              </a:rPr>
              <a:t>Parallel MOSP</a:t>
            </a:r>
            <a:r>
              <a:rPr lang="en-PK" sz="1600" dirty="0">
                <a:latin typeface="Gilroy ExtraBold" panose="00000900000000000000" pitchFamily="50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Limited to bi-objective shared-memory solutions.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No prior work on parallel MOSP in large dynamic graphs, highlighting this paper’s novelty.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04B74B-C7B2-4EA7-8ECE-41E312E4EB4B}"/>
              </a:ext>
            </a:extLst>
          </p:cNvPr>
          <p:cNvSpPr/>
          <p:nvPr/>
        </p:nvSpPr>
        <p:spPr>
          <a:xfrm>
            <a:off x="3992699" y="457261"/>
            <a:ext cx="42066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K" sz="4000" dirty="0">
                <a:latin typeface="Bebas Neue" panose="020B0000000000000000" pitchFamily="34" charset="0"/>
              </a:rPr>
              <a:t>Related Work Overview</a:t>
            </a:r>
          </a:p>
        </p:txBody>
      </p:sp>
    </p:spTree>
    <p:extLst>
      <p:ext uri="{BB962C8B-B14F-4D97-AF65-F5344CB8AC3E}">
        <p14:creationId xmlns:p14="http://schemas.microsoft.com/office/powerpoint/2010/main" val="1561059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FDB9CB-C26D-4742-BE6B-C019145DAE88}"/>
              </a:ext>
            </a:extLst>
          </p:cNvPr>
          <p:cNvSpPr/>
          <p:nvPr/>
        </p:nvSpPr>
        <p:spPr>
          <a:xfrm>
            <a:off x="781545" y="1460115"/>
            <a:ext cx="1062890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PK" sz="1600" b="1" dirty="0">
                <a:latin typeface="Gilroy ExtraBold" panose="00000900000000000000" pitchFamily="50" charset="0"/>
              </a:rPr>
              <a:t>Parallel SOSP Update Algorithm: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Efficiently updates SOSP trees using grouping to avoid race conditions and reduce iterations.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Scalable for large incremental networks.</a:t>
            </a:r>
          </a:p>
          <a:p>
            <a:pPr lvl="0"/>
            <a:r>
              <a:rPr lang="en-PK" sz="1600" b="1" dirty="0">
                <a:latin typeface="Gilroy ExtraBold" panose="00000900000000000000" pitchFamily="50" charset="0"/>
              </a:rPr>
              <a:t>Heuristic MOSP Update Algorithm</a:t>
            </a:r>
            <a:r>
              <a:rPr lang="en-PK" sz="1600" dirty="0">
                <a:latin typeface="Gilroy ExtraBold" panose="00000900000000000000" pitchFamily="50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Novel approach to find a single Pareto-optimal MOSP by leveraging SOSP updates.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Reduces NP-hard MOSP complexity to SOSP, improving execution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Customizable weight assignments for objective balancing or prioritization.</a:t>
            </a:r>
          </a:p>
          <a:p>
            <a:pPr lvl="0"/>
            <a:r>
              <a:rPr lang="en-PK" sz="1600" b="1" dirty="0">
                <a:latin typeface="Gilroy ExtraBold" panose="00000900000000000000" pitchFamily="50" charset="0"/>
              </a:rPr>
              <a:t>Shared-Memory Implementation</a:t>
            </a:r>
            <a:r>
              <a:rPr lang="en-PK" sz="1600" dirty="0">
                <a:latin typeface="Gilroy ExtraBold" panose="00000900000000000000" pitchFamily="50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C++ and OpenMP implementation validated on real and synthetic networks.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Achieves significant speedup (up to 15x) and scalability.</a:t>
            </a:r>
          </a:p>
          <a:p>
            <a:pPr lvl="0"/>
            <a:r>
              <a:rPr lang="en-PK" sz="1600" b="1" dirty="0">
                <a:latin typeface="Gilroy ExtraBold" panose="00000900000000000000" pitchFamily="50" charset="0"/>
              </a:rPr>
              <a:t>Theoretical Guarantees</a:t>
            </a:r>
            <a:r>
              <a:rPr lang="en-PK" sz="1600" dirty="0">
                <a:latin typeface="Gilroy ExtraBold" panose="00000900000000000000" pitchFamily="50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Proves Pareto optimality of the MOSP under unique SOSP tree conditions.</a:t>
            </a:r>
          </a:p>
          <a:p>
            <a:pPr lvl="0"/>
            <a:r>
              <a:rPr lang="en-PK" sz="1600" b="1" dirty="0">
                <a:latin typeface="Gilroy ExtraBold" panose="00000900000000000000" pitchFamily="50" charset="0"/>
              </a:rPr>
              <a:t>Practical Applicability</a:t>
            </a:r>
            <a:r>
              <a:rPr lang="en-PK" sz="1600" dirty="0">
                <a:latin typeface="Gilroy ExtraBold" panose="00000900000000000000" pitchFamily="50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K" sz="1600" dirty="0">
                <a:latin typeface="Gilroy Light" panose="00000400000000000000" pitchFamily="50" charset="0"/>
              </a:rPr>
              <a:t>Addresses real-world scenarios like drone delivery, where time and energy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EC5B2E-38A8-45E9-B542-C53E1B959EAA}"/>
              </a:ext>
            </a:extLst>
          </p:cNvPr>
          <p:cNvSpPr/>
          <p:nvPr/>
        </p:nvSpPr>
        <p:spPr>
          <a:xfrm>
            <a:off x="4447950" y="388435"/>
            <a:ext cx="32960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K" sz="4000" dirty="0">
                <a:latin typeface="Bebas Neue" panose="020B0000000000000000" pitchFamily="34" charset="0"/>
              </a:rPr>
              <a:t>Key Contributions</a:t>
            </a:r>
          </a:p>
        </p:txBody>
      </p:sp>
    </p:spTree>
    <p:extLst>
      <p:ext uri="{BB962C8B-B14F-4D97-AF65-F5344CB8AC3E}">
        <p14:creationId xmlns:p14="http://schemas.microsoft.com/office/powerpoint/2010/main" val="149797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0A7F-CAA2-4583-B826-93199C65D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262" y="789522"/>
            <a:ext cx="5100161" cy="599752"/>
          </a:xfrm>
        </p:spPr>
        <p:txBody>
          <a:bodyPr>
            <a:noAutofit/>
          </a:bodyPr>
          <a:lstStyle/>
          <a:p>
            <a:r>
              <a:rPr lang="en-PK" sz="4000" dirty="0">
                <a:latin typeface="Bebas Neue" panose="020B0000000000000000" pitchFamily="34" charset="0"/>
              </a:rPr>
              <a:t>Limitations and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17656-BE29-4FA0-9E12-4E2E4C711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/>
              <a:t>Limitations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8434F-1A8B-43D2-ABAC-1691F6E640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PK" sz="1600" dirty="0">
                <a:latin typeface="Gilroy Light" panose="00000400000000000000" pitchFamily="50" charset="0"/>
              </a:rPr>
              <a:t>Focuses on edge insertions; edge deletions require adaptation.</a:t>
            </a:r>
          </a:p>
          <a:p>
            <a:pPr lvl="1"/>
            <a:r>
              <a:rPr lang="en-PK" sz="1600" dirty="0">
                <a:latin typeface="Gilroy Light" panose="00000400000000000000" pitchFamily="50" charset="0"/>
              </a:rPr>
              <a:t>Sequential SOSP tree updates for multiple objectives limit parallelism.</a:t>
            </a:r>
          </a:p>
          <a:p>
            <a:pPr lvl="1"/>
            <a:r>
              <a:rPr lang="en-PK" sz="1600" dirty="0">
                <a:latin typeface="Gilroy Light" panose="00000400000000000000" pitchFamily="50" charset="0"/>
              </a:rPr>
              <a:t>Shared-memory implementation may not scale to distributed systems.</a:t>
            </a:r>
          </a:p>
          <a:p>
            <a:endParaRPr lang="en-PK" sz="1600" dirty="0">
              <a:latin typeface="Gilroy Light" panose="00000400000000000000" pitchFamily="50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CBCBE-C2C7-4367-B567-3468016EC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7352" y="2322198"/>
            <a:ext cx="2169488" cy="499294"/>
          </a:xfrm>
        </p:spPr>
        <p:txBody>
          <a:bodyPr/>
          <a:lstStyle/>
          <a:p>
            <a:r>
              <a:rPr lang="en-PK" dirty="0"/>
              <a:t>Future Work: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5BD289-A652-42F6-B6A9-5196BC1B10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700" y="2425803"/>
            <a:ext cx="4645152" cy="263737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PK" sz="1600" dirty="0">
              <a:latin typeface="Gilroy Light" panose="00000400000000000000" pitchFamily="50" charset="0"/>
            </a:endParaRPr>
          </a:p>
          <a:p>
            <a:pPr lvl="1"/>
            <a:r>
              <a:rPr lang="en-PK" sz="1600" dirty="0">
                <a:latin typeface="Gilroy Light" panose="00000400000000000000" pitchFamily="50" charset="0"/>
              </a:rPr>
              <a:t>Extend to edge deletions.</a:t>
            </a:r>
          </a:p>
          <a:p>
            <a:pPr lvl="1"/>
            <a:r>
              <a:rPr lang="en-PK" sz="1600" dirty="0">
                <a:latin typeface="Gilroy Light" panose="00000400000000000000" pitchFamily="50" charset="0"/>
              </a:rPr>
              <a:t>Implement hybrid parallelism to update SOSP trees concurrently.</a:t>
            </a:r>
          </a:p>
          <a:p>
            <a:pPr lvl="1"/>
            <a:r>
              <a:rPr lang="en-PK" sz="1600" dirty="0">
                <a:latin typeface="Gilroy Light" panose="00000400000000000000" pitchFamily="50" charset="0"/>
              </a:rPr>
              <a:t>Develop distributed-memory implementations for massive graphs.</a:t>
            </a:r>
          </a:p>
          <a:p>
            <a:pPr lvl="1"/>
            <a:r>
              <a:rPr lang="en-PK" sz="1600" dirty="0">
                <a:latin typeface="Gilroy Light" panose="00000400000000000000" pitchFamily="50" charset="0"/>
              </a:rPr>
              <a:t>Explore GPU-based implementations for dense computations</a:t>
            </a:r>
            <a:r>
              <a:rPr lang="en-US" sz="1600" dirty="0">
                <a:latin typeface="Gilroy Light" panose="00000400000000000000" pitchFamily="50" charset="0"/>
              </a:rPr>
              <a:t>.</a:t>
            </a:r>
            <a:endParaRPr lang="en-PK" sz="1600" dirty="0">
              <a:latin typeface="Gilroy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0939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174</TotalTime>
  <Words>936</Words>
  <Application>Microsoft Office PowerPoint</Application>
  <PresentationFormat>Widescreen</PresentationFormat>
  <Paragraphs>117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Bebas Neue</vt:lpstr>
      <vt:lpstr>Gill Sans MT</vt:lpstr>
      <vt:lpstr>Gilroy ExtraBold</vt:lpstr>
      <vt:lpstr>Gilroy Light</vt:lpstr>
      <vt:lpstr>Gallery</vt:lpstr>
      <vt:lpstr>Parallel SOSP &amp; MOSP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 and 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SOSP &amp; MOSP</dc:title>
  <dc:creator>Salman Saleem</dc:creator>
  <cp:lastModifiedBy>Salman Saleem</cp:lastModifiedBy>
  <cp:revision>9</cp:revision>
  <dcterms:created xsi:type="dcterms:W3CDTF">2025-04-20T14:56:34Z</dcterms:created>
  <dcterms:modified xsi:type="dcterms:W3CDTF">2025-04-20T17:50:54Z</dcterms:modified>
</cp:coreProperties>
</file>